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-1428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png>
</file>

<file path=ppt/media/image2.png>
</file>

<file path=ppt/media/image3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265DC-9551-46FA-A968-CEBA550961B6}" type="datetimeFigureOut">
              <a:rPr lang="en-US" smtClean="0"/>
              <a:t>1/22/2020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2EF50D-7AC5-414B-B3C3-F3828C284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980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EOC – Earth Observation Cloud work done in previous testbeds was compared to an NGA set of software for Data Centers</a:t>
            </a:r>
          </a:p>
          <a:p>
            <a:endParaRPr lang="en-US" dirty="0"/>
          </a:p>
          <a:p>
            <a:r>
              <a:rPr lang="en-US" dirty="0"/>
              <a:t>The Provenance work is ongoing and should be available within the next weeks.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FDC208-92AF-4BBF-8595-1C12855D7095}" type="slidenum">
              <a:rPr lang="en-GB" smtClean="0">
                <a:solidFill>
                  <a:prstClr val="black"/>
                </a:solidFill>
              </a:rPr>
              <a:pPr/>
              <a:t>2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331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</a:t>
            </a:r>
            <a:r>
              <a:rPr lang="en-US" dirty="0" err="1"/>
              <a:t>Mindmap</a:t>
            </a:r>
            <a:r>
              <a:rPr lang="en-US" dirty="0"/>
              <a:t> of the </a:t>
            </a:r>
            <a:r>
              <a:rPr lang="en-US" dirty="0" err="1"/>
              <a:t>CyberSecrity</a:t>
            </a:r>
            <a:r>
              <a:rPr lang="en-US" dirty="0"/>
              <a:t> Domain.</a:t>
            </a:r>
          </a:p>
          <a:p>
            <a:endParaRPr lang="en-US" dirty="0"/>
          </a:p>
          <a:p>
            <a:r>
              <a:rPr lang="en-US" dirty="0"/>
              <a:t>The items highlighted in Green are those that were addressed in this security work, the ones in red were partially touched upon.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FDC208-92AF-4BBF-8595-1C12855D7095}" type="slidenum">
              <a:rPr lang="en-GB" smtClean="0">
                <a:solidFill>
                  <a:prstClr val="black"/>
                </a:solidFill>
              </a:rPr>
              <a:pPr/>
              <a:t>3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184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A is a member of Federation A, and is identified by the Identity Provider A, to get resources from the Service Provider A.  But this work was looking at allowing User A to reach into Service Provider 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FDC208-92AF-4BBF-8595-1C12855D7095}" type="slidenum">
              <a:rPr lang="en-GB" smtClean="0">
                <a:solidFill>
                  <a:prstClr val="black"/>
                </a:solidFill>
              </a:rPr>
              <a:pPr/>
              <a:t>4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21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 federation managers with differing approaches have been inspected and paired in Testbed-15.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FM#1 is a standalone component offering authentication and authorization to which nodes can subscribe; its service remains visible to clients which need to approach FM#1 first, and then approaches the target service as usual.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FM#2 is tightly integrated in a fully distributed, location-transparent service, and clients accessing the service do not need to perform an extra step when invoking the federation service.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Both architectures lead to different technical consequences which have been investigated. As such, we now have a suitable basis for further investigation on the interoperability between and across federations.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FDC208-92AF-4BBF-8595-1C12855D7095}" type="slidenum">
              <a:rPr lang="en-GB" smtClean="0">
                <a:solidFill>
                  <a:prstClr val="black"/>
                </a:solidFill>
              </a:rPr>
              <a:pPr/>
              <a:t>7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305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b2aa8c3f7_0_183:notes"/>
          <p:cNvSpPr txBox="1">
            <a:spLocks noGrp="1"/>
          </p:cNvSpPr>
          <p:nvPr>
            <p:ph type="body" idx="1"/>
          </p:nvPr>
        </p:nvSpPr>
        <p:spPr>
          <a:xfrm>
            <a:off x="920748" y="4379913"/>
            <a:ext cx="5062500" cy="4148100"/>
          </a:xfrm>
          <a:prstGeom prst="rect">
            <a:avLst/>
          </a:prstGeom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dirty="0"/>
              <a:t>Apache Mesosphere is the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Distributed Cloud Operating System</a:t>
            </a:r>
            <a:endParaRPr dirty="0"/>
          </a:p>
        </p:txBody>
      </p:sp>
      <p:sp>
        <p:nvSpPr>
          <p:cNvPr id="114" name="Google Shape;114;g6b2aa8c3f7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692150"/>
            <a:ext cx="4610100" cy="34591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2995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6b2aa8c3f7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692150"/>
            <a:ext cx="4610100" cy="3457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6b2aa8c3f7_0_259:notes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00" cy="4148100"/>
          </a:xfrm>
          <a:prstGeom prst="rect">
            <a:avLst/>
          </a:prstGeom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6b2aa8c3f7_0_259:notes"/>
          <p:cNvSpPr txBox="1">
            <a:spLocks noGrp="1"/>
          </p:cNvSpPr>
          <p:nvPr>
            <p:ph type="sldNum" idx="12"/>
          </p:nvPr>
        </p:nvSpPr>
        <p:spPr>
          <a:xfrm>
            <a:off x="3911600" y="8759825"/>
            <a:ext cx="2992500" cy="460500"/>
          </a:xfrm>
          <a:prstGeom prst="rect">
            <a:avLst/>
          </a:prstGeom>
        </p:spPr>
        <p:txBody>
          <a:bodyPr spcFirstLastPara="1" wrap="square" lIns="92125" tIns="46050" rIns="92125" bIns="46050" anchor="b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prstClr val="black"/>
                </a:solidFill>
              </a:rPr>
              <a:pPr>
                <a:buClr>
                  <a:srgbClr val="000000"/>
                </a:buClr>
                <a:buFont typeface="Arial"/>
                <a:buNone/>
              </a:pPr>
              <a:t>9</a:t>
            </a:fld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131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b2aa8c3f7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692150"/>
            <a:ext cx="4610100" cy="3457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6b2aa8c3f7_0_296:notes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00" cy="4148100"/>
          </a:xfrm>
          <a:prstGeom prst="rect">
            <a:avLst/>
          </a:prstGeom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6b2aa8c3f7_0_296:notes"/>
          <p:cNvSpPr txBox="1">
            <a:spLocks noGrp="1"/>
          </p:cNvSpPr>
          <p:nvPr>
            <p:ph type="sldNum" idx="12"/>
          </p:nvPr>
        </p:nvSpPr>
        <p:spPr>
          <a:xfrm>
            <a:off x="3911600" y="8759825"/>
            <a:ext cx="2992500" cy="460500"/>
          </a:xfrm>
          <a:prstGeom prst="rect">
            <a:avLst/>
          </a:prstGeom>
        </p:spPr>
        <p:txBody>
          <a:bodyPr spcFirstLastPara="1" wrap="square" lIns="92125" tIns="46050" rIns="92125" bIns="46050" anchor="b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prstClr val="black"/>
                </a:solidFill>
              </a:rPr>
              <a:pPr>
                <a:buClr>
                  <a:srgbClr val="000000"/>
                </a:buClr>
                <a:buFont typeface="Arial"/>
                <a:buNone/>
              </a:pPr>
              <a:t>10</a:t>
            </a:fld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0548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DD5407-BBFF-CF4B-BCAA-046D37ED3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20CDC1D-3CFD-FB4F-8F40-8D9C31E83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2CDB0A5-5CE0-044D-ACEC-ED59BB9DC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7942-20AB-534D-99D3-83157A7183D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1/17/2020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13AFD76-D94F-B341-BF0E-44081C13F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© 2019 Open Geospatial Consortium http://www.opengeospatial.org.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36A0B2A-159D-604C-82E6-E7F783895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412F8-B9A4-5E49-8EDD-2F3419EE31EA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Text Box 18">
            <a:extLst>
              <a:ext uri="{FF2B5EF4-FFF2-40B4-BE49-F238E27FC236}">
                <a16:creationId xmlns="" xmlns:a16="http://schemas.microsoft.com/office/drawing/2014/main" id="{CEA297F0-23B0-4141-A0C9-71DB886B941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467600" y="214313"/>
            <a:ext cx="1346200" cy="215900"/>
          </a:xfrm>
          <a:prstGeom prst="rect">
            <a:avLst/>
          </a:prstGeom>
          <a:noFill/>
          <a:ln w="9525">
            <a:noFill/>
            <a:miter lim="800000"/>
            <a:headEnd type="none" w="med" len="lg"/>
            <a:tailEnd/>
          </a:ln>
          <a:effectLst/>
        </p:spPr>
        <p:txBody>
          <a:bodyPr lIns="0" rIns="0">
            <a:prstTxWarp prst="textNoShape">
              <a:avLst/>
            </a:prstTxWarp>
            <a:spAutoFit/>
          </a:bodyPr>
          <a:lstStyle/>
          <a:p>
            <a:pPr defTabSz="457200">
              <a:defRPr/>
            </a:pPr>
            <a:r>
              <a:rPr lang="en-US" sz="800" dirty="0">
                <a:solidFill>
                  <a:srgbClr val="FFFFFF"/>
                </a:solidFill>
                <a:latin typeface="Arial"/>
                <a:ea typeface="Arial" pitchFamily="-106" charset="0"/>
                <a:cs typeface="Arial" pitchFamily="-106" charset="0"/>
              </a:rPr>
              <a:t>®</a:t>
            </a:r>
          </a:p>
        </p:txBody>
      </p:sp>
      <p:pic>
        <p:nvPicPr>
          <p:cNvPr id="8" name="Picture 10" descr="OGC header 20101220.png">
            <a:extLst>
              <a:ext uri="{FF2B5EF4-FFF2-40B4-BE49-F238E27FC236}">
                <a16:creationId xmlns="" xmlns:a16="http://schemas.microsoft.com/office/drawing/2014/main" id="{DAA4F888-0E2F-DE41-B5D6-D1E879FA66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2247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1" descr="whitelogo_OGC2-01-01.png">
            <a:extLst>
              <a:ext uri="{FF2B5EF4-FFF2-40B4-BE49-F238E27FC236}">
                <a16:creationId xmlns="" xmlns:a16="http://schemas.microsoft.com/office/drawing/2014/main" id="{531ADCF4-F341-324A-8920-367B269B00D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24688" y="69850"/>
            <a:ext cx="2119312" cy="844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913AC7E-88F9-2C49-99C5-D1B800E52ACD}"/>
              </a:ext>
            </a:extLst>
          </p:cNvPr>
          <p:cNvSpPr txBox="1"/>
          <p:nvPr userDrawn="1"/>
        </p:nvSpPr>
        <p:spPr>
          <a:xfrm>
            <a:off x="8610600" y="50800"/>
            <a:ext cx="279400" cy="2460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57200">
              <a:defRPr/>
            </a:pPr>
            <a:r>
              <a:rPr lang="en-US" dirty="0">
                <a:solidFill>
                  <a:srgbClr val="FFFFFF"/>
                </a:solidFill>
                <a:ea typeface="Arial" pitchFamily="-106" charset="0"/>
                <a:cs typeface="Arial" pitchFamily="-106" charset="0"/>
              </a:rPr>
              <a:t>®</a:t>
            </a:r>
          </a:p>
        </p:txBody>
      </p:sp>
    </p:spTree>
    <p:extLst>
      <p:ext uri="{BB962C8B-B14F-4D97-AF65-F5344CB8AC3E}">
        <p14:creationId xmlns:p14="http://schemas.microsoft.com/office/powerpoint/2010/main" val="1625820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C2070E-A6FF-8B41-9E45-A332BE694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ADDD28-75A7-5842-9A74-329BA478E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F5CE7BF-44F9-3D44-A0F3-6C05AC64D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7942-20AB-534D-99D3-83157A7183D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1/17/2020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0C092EF-A984-1B4A-96EA-F582EA608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© 2019 Open Geospatial Consortium http://www.opengeospatial.org.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5055BBE-8498-A042-B2A1-215085782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8C8551-9A4E-1347-BCB9-86FAE09B2AF3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8617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470FDEE-91BD-5148-BAA3-9489D137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3D0C946-FFB7-9A41-8901-CC44770A9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DCEFAFF-8543-F74D-8689-32C85663B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7942-20AB-534D-99D3-83157A7183D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1/17/2020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2AD299A-F912-E441-A6D6-FE21A3EA1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© 2019 Open Geospatial Consortium http://www.opengeospatial.org.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29A87F7-F361-0E45-B22B-8BF7BDDCD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8C8551-9A4E-1347-BCB9-86FAE09B2AF3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295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83F851-9099-7449-AC21-911F935C5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87CA54BF-3AA9-8146-BEDA-6A8977E59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7942-20AB-534D-99D3-83157A7183D5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1/17/2020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C974352-A7BE-F649-91D0-3301B9326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© 2019 Open Geospatial Consortium http://www.opengeospatial.org.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B5DBE90-F1D7-5D43-9F4F-671B8AB3E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8C8551-9A4E-1347-BCB9-86FAE09B2AF3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0613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D0927033-BAA8-D342-886B-DF4F53F76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srgbClr val="000000"/>
              </a:solidFill>
              <a:latin typeface="CG Time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F942F3D-DB66-A04D-BE3E-8A20B5C4C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© 2019 Open Geospatial Consortium http://www.opengeospatial.org.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1093A50-5578-824E-AB96-0A5E438AE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Making Location Count. 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298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6876531-1B7A-4B4C-B184-57089D918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E2E8F2D-78D2-0A4A-BE3A-8B5CC99AB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FFCC9F3-7C17-7040-9C9C-78D3D305B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44B37F39-4B3C-4D61-B7B7-1FBCF86E5C21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 defTabSz="457200"/>
              <a:t>17/01/2020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152A711-B917-8647-BD24-AF67CB87E7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467DFA9-C44C-1040-86ED-E1942A792C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6B74DA93-2BB1-47DF-9D5B-44BA8AEFCBA6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747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03CEE751-56E1-AB4A-957D-C27C0C4F8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200509" y="0"/>
            <a:ext cx="11545018" cy="69270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0A2D66B0-736F-7940-AB8F-E2FED6859A5A}"/>
              </a:ext>
            </a:extLst>
          </p:cNvPr>
          <p:cNvSpPr/>
          <p:nvPr/>
        </p:nvSpPr>
        <p:spPr>
          <a:xfrm>
            <a:off x="0" y="537477"/>
            <a:ext cx="9144000" cy="1897811"/>
          </a:xfrm>
          <a:prstGeom prst="rect">
            <a:avLst/>
          </a:prstGeom>
          <a:solidFill>
            <a:srgbClr val="115989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4000" dirty="0">
                <a:solidFill>
                  <a:prstClr val="white"/>
                </a:solidFill>
                <a:latin typeface="Calibri Light" panose="020F0302020204030204"/>
              </a:rPr>
              <a:t>Federated Cloud Analytics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C8E149C4-7DA9-5740-B6CC-EEF9C5CC394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486388" y="2898473"/>
            <a:ext cx="1925999" cy="19556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216CFE4-E45F-DF40-BAEB-52B61A215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1949" y="2928104"/>
            <a:ext cx="1925999" cy="192599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62954F69-71F1-9D4C-B302-BC5AA05BCCE1}"/>
              </a:ext>
            </a:extLst>
          </p:cNvPr>
          <p:cNvSpPr/>
          <p:nvPr/>
        </p:nvSpPr>
        <p:spPr>
          <a:xfrm>
            <a:off x="741872" y="4854103"/>
            <a:ext cx="1867618" cy="144318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2400" dirty="0">
                <a:solidFill>
                  <a:prstClr val="white"/>
                </a:solidFill>
              </a:rPr>
              <a:t>Identity Management &amp; Access Control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9949E77F-F9CA-DF41-8DD2-A9411F0E4881}"/>
              </a:ext>
            </a:extLst>
          </p:cNvPr>
          <p:cNvSpPr/>
          <p:nvPr/>
        </p:nvSpPr>
        <p:spPr>
          <a:xfrm>
            <a:off x="3592721" y="4854103"/>
            <a:ext cx="1732592" cy="65560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2400" dirty="0">
                <a:solidFill>
                  <a:prstClr val="white"/>
                </a:solidFill>
              </a:rPr>
              <a:t>Processing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BC35E653-2D1B-BA4A-94DE-E6605F8ADE69}"/>
              </a:ext>
            </a:extLst>
          </p:cNvPr>
          <p:cNvSpPr/>
          <p:nvPr/>
        </p:nvSpPr>
        <p:spPr>
          <a:xfrm>
            <a:off x="6248652" y="4854103"/>
            <a:ext cx="1732592" cy="655607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2400" dirty="0">
                <a:solidFill>
                  <a:prstClr val="white"/>
                </a:solidFill>
              </a:rPr>
              <a:t>Data Center &amp; Discovery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58AEDEEA-D29A-7042-BF04-923EB634220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856" t="21" r="15856" b="31014"/>
          <a:stretch/>
        </p:blipFill>
        <p:spPr>
          <a:xfrm>
            <a:off x="482016" y="2956143"/>
            <a:ext cx="2468880" cy="2011680"/>
          </a:xfrm>
          <a:prstGeom prst="rect">
            <a:avLst/>
          </a:prstGeom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312" y="0"/>
            <a:ext cx="7296150" cy="1074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005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b2aa8c3f7_0_296"/>
          <p:cNvSpPr txBox="1">
            <a:spLocks noGrp="1"/>
          </p:cNvSpPr>
          <p:nvPr>
            <p:ph type="title"/>
          </p:nvPr>
        </p:nvSpPr>
        <p:spPr>
          <a:xfrm>
            <a:off x="231775" y="136525"/>
            <a:ext cx="8683500" cy="685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WPS REST facade for SCALE Datacenter</a:t>
            </a:r>
            <a:endParaRPr/>
          </a:p>
        </p:txBody>
      </p:sp>
      <p:sp>
        <p:nvSpPr>
          <p:cNvPr id="217" name="Google Shape;217;g6b2aa8c3f7_0_296"/>
          <p:cNvSpPr txBox="1">
            <a:spLocks noGrp="1"/>
          </p:cNvSpPr>
          <p:nvPr>
            <p:ph type="body" idx="1"/>
          </p:nvPr>
        </p:nvSpPr>
        <p:spPr>
          <a:xfrm>
            <a:off x="346075" y="1279525"/>
            <a:ext cx="8458200" cy="489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Map SCALE Jobs &amp; Recipes to WPS processes</a:t>
            </a:r>
            <a:endParaRPr sz="2800" dirty="0"/>
          </a:p>
          <a:p>
            <a:pPr marL="457200" lvl="0" indent="-4064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Map WPS 2.0 Core Operations/REST endpoints</a:t>
            </a:r>
            <a:endParaRPr sz="2800" dirty="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dirty="0" err="1"/>
              <a:t>GetCapabilities</a:t>
            </a:r>
            <a:endParaRPr dirty="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dirty="0" err="1"/>
              <a:t>DescribeProcess</a:t>
            </a:r>
            <a:endParaRPr dirty="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dirty="0"/>
              <a:t>Execute</a:t>
            </a:r>
            <a:endParaRPr dirty="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dirty="0" err="1"/>
              <a:t>GetStatus</a:t>
            </a:r>
            <a:endParaRPr dirty="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dirty="0" err="1"/>
              <a:t>GetResult</a:t>
            </a:r>
            <a:endParaRPr dirty="0"/>
          </a:p>
          <a:p>
            <a:pPr marL="457200" lvl="0" indent="-4064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Demo SCALE Job</a:t>
            </a:r>
            <a:endParaRPr sz="2800" dirty="0"/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 dirty="0"/>
              <a:t>Docker image using curl to download coverage</a:t>
            </a:r>
            <a:endParaRPr sz="2400" dirty="0"/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 dirty="0"/>
              <a:t>Literal input: WCS </a:t>
            </a:r>
            <a:r>
              <a:rPr lang="en-US" sz="2400" dirty="0" err="1"/>
              <a:t>url</a:t>
            </a:r>
            <a:endParaRPr sz="2400" dirty="0"/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 dirty="0"/>
              <a:t>Complex output: coverage file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879061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29A0D08-8C8C-E249-90A3-E2A26FFF3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CDB502A-2877-744F-8F32-9E29382C2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EOC processes developed in earlier testbeds tend to be more flexible and more interoperable.</a:t>
            </a:r>
          </a:p>
          <a:p>
            <a:r>
              <a:rPr lang="en-US" dirty="0"/>
              <a:t>SCALE is a powerful tool and can be used in large data center environments</a:t>
            </a:r>
          </a:p>
          <a:p>
            <a:r>
              <a:rPr lang="en-US" dirty="0"/>
              <a:t>Using SEED to catalog docker images - supporting the discovery and consumption of discrete units of work contained within a Docker image </a:t>
            </a:r>
          </a:p>
          <a:p>
            <a:r>
              <a:rPr lang="en-US" dirty="0"/>
              <a:t>SCALE jobs can be mapped to WPS processes enabling a standardized description and execution of SCALE jobs</a:t>
            </a:r>
          </a:p>
          <a:p>
            <a:r>
              <a:rPr lang="en-US" dirty="0"/>
              <a:t>Investigate where SCALE jobs could either be combined to SCALE recipes or executed as single WPS processes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979D628-6CB7-3040-BC2B-FB09E3F15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© 2019 Open Geospatial Consortium http://www.opengeospatial.org.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57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9B2659AD-419E-9146-BE55-B73B2D88F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3658"/>
          </a:xfrm>
        </p:spPr>
        <p:txBody>
          <a:bodyPr/>
          <a:lstStyle/>
          <a:p>
            <a:r>
              <a:rPr lang="en-US" dirty="0"/>
              <a:t>FCA in 3 Parts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682FF334-EA7E-A745-9074-0BDDDAECB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644" y="1362486"/>
            <a:ext cx="8182842" cy="484830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Federated Cloud Analytics</a:t>
            </a:r>
          </a:p>
          <a:p>
            <a:pPr lvl="1"/>
            <a:r>
              <a:rPr lang="en-US" dirty="0"/>
              <a:t>Introduction to the concepts of Federation and Federated Clouds; what is a Federation Manager, along with the different deployment models, and their impact in governance models.</a:t>
            </a:r>
          </a:p>
          <a:p>
            <a:pPr lvl="1"/>
            <a:r>
              <a:rPr lang="en-US" dirty="0"/>
              <a:t>Federation Manager functionality, such as:</a:t>
            </a:r>
          </a:p>
          <a:p>
            <a:pPr lvl="2"/>
            <a:r>
              <a:rPr lang="en-US" dirty="0"/>
              <a:t>Security</a:t>
            </a:r>
          </a:p>
          <a:p>
            <a:pPr lvl="2"/>
            <a:r>
              <a:rPr lang="en-US" dirty="0"/>
              <a:t>Membership Management;</a:t>
            </a:r>
          </a:p>
          <a:p>
            <a:pPr lvl="2"/>
            <a:r>
              <a:rPr lang="en-US" dirty="0"/>
              <a:t>Policy Management;</a:t>
            </a:r>
          </a:p>
          <a:p>
            <a:pPr lvl="2"/>
            <a:r>
              <a:rPr lang="en-US" dirty="0"/>
              <a:t>Portability and Interoperability.</a:t>
            </a:r>
          </a:p>
          <a:p>
            <a:endParaRPr lang="en-US" dirty="0"/>
          </a:p>
          <a:p>
            <a:r>
              <a:rPr lang="en-US" dirty="0"/>
              <a:t>EOC, SCALE, SEED</a:t>
            </a:r>
          </a:p>
          <a:p>
            <a:pPr lvl="1"/>
            <a:r>
              <a:rPr lang="en-US" dirty="0"/>
              <a:t>The potential for the OGC Web Processing Service (WPS) Interface Standard as an API to a workflow automation service for managing job execution involving multiple containers in the Scale Data Center Environment;</a:t>
            </a:r>
          </a:p>
          <a:p>
            <a:pPr lvl="1"/>
            <a:r>
              <a:rPr lang="en-US" dirty="0"/>
              <a:t>Using WPS as a general frontend to workflow automation with containers</a:t>
            </a:r>
          </a:p>
          <a:p>
            <a:pPr lvl="1"/>
            <a:r>
              <a:rPr lang="en-US" dirty="0"/>
              <a:t>The suitability of the OGC Web Processing Service (WPS) 2.0 as an Application Programming Interface (API) for Cloud analytics;</a:t>
            </a:r>
          </a:p>
          <a:p>
            <a:pPr lvl="1"/>
            <a:r>
              <a:rPr lang="en-US" dirty="0"/>
              <a:t>Using OGC Web Services (WS) as analytics data sources and sinks;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Federated Clouds Provenance</a:t>
            </a:r>
          </a:p>
          <a:p>
            <a:pPr lvl="1"/>
            <a:r>
              <a:rPr lang="de-DE" dirty="0"/>
              <a:t>Study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Distributed </a:t>
            </a:r>
            <a:r>
              <a:rPr lang="de-DE" dirty="0" err="1"/>
              <a:t>Ledger</a:t>
            </a:r>
            <a:r>
              <a:rPr lang="de-DE" dirty="0"/>
              <a:t> Technologies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managing</a:t>
            </a:r>
            <a:r>
              <a:rPr lang="de-DE" dirty="0"/>
              <a:t> </a:t>
            </a:r>
            <a:r>
              <a:rPr lang="de-DE" dirty="0" err="1"/>
              <a:t>provenance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in </a:t>
            </a:r>
            <a:r>
              <a:rPr lang="de-DE" dirty="0" err="1"/>
              <a:t>federated</a:t>
            </a:r>
            <a:r>
              <a:rPr lang="de-DE" dirty="0"/>
              <a:t> </a:t>
            </a:r>
            <a:r>
              <a:rPr lang="de-DE" dirty="0" err="1"/>
              <a:t>clouds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D00705D-0871-C64B-BD64-8B3E32A44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© 2019 Open Geospatial Consortium http://www.opengeospatial.org.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72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C0A71D7-F2BF-4704-A930-6522A94FD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900"/>
            <a:ext cx="7886700" cy="649768"/>
          </a:xfrm>
        </p:spPr>
        <p:txBody>
          <a:bodyPr/>
          <a:lstStyle/>
          <a:p>
            <a:r>
              <a:rPr lang="es-ES" dirty="0"/>
              <a:t>A </a:t>
            </a:r>
            <a:r>
              <a:rPr lang="es-ES" dirty="0" err="1"/>
              <a:t>CyberSecurity</a:t>
            </a:r>
            <a:r>
              <a:rPr lang="es-ES" dirty="0"/>
              <a:t> </a:t>
            </a:r>
            <a:r>
              <a:rPr lang="es-ES" dirty="0" err="1"/>
              <a:t>Mindmap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00EDBFB-6A61-4839-8884-6956B1BA72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Copyright © 2019 Open Geospatial Consortium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C58AD91-DB1A-40B7-8015-0A2AE10596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8BD8CA8-DA42-484A-8C65-92CBA5C05D7E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3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C48DA033-0A58-4BF8-975A-6637ADE4E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3518"/>
            <a:ext cx="9144000" cy="50568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5B31FA52-3DFD-4213-8AF6-E759A347143B}"/>
              </a:ext>
            </a:extLst>
          </p:cNvPr>
          <p:cNvSpPr txBox="1"/>
          <p:nvPr/>
        </p:nvSpPr>
        <p:spPr>
          <a:xfrm>
            <a:off x="4821381" y="6187044"/>
            <a:ext cx="4227615" cy="71699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defTabSz="457200"/>
            <a:r>
              <a:rPr lang="es-ES" sz="1200" dirty="0" err="1">
                <a:solidFill>
                  <a:prstClr val="white"/>
                </a:solidFill>
              </a:rPr>
              <a:t>Sources</a:t>
            </a:r>
            <a:r>
              <a:rPr lang="es-ES" sz="1200" dirty="0">
                <a:solidFill>
                  <a:prstClr val="white"/>
                </a:solidFill>
              </a:rPr>
              <a:t>: (1) Henry </a:t>
            </a:r>
            <a:r>
              <a:rPr lang="es-ES" sz="1200" dirty="0" err="1">
                <a:solidFill>
                  <a:prstClr val="white"/>
                </a:solidFill>
              </a:rPr>
              <a:t>Jiang</a:t>
            </a:r>
            <a:r>
              <a:rPr lang="es-ES" sz="1200" dirty="0">
                <a:solidFill>
                  <a:prstClr val="white"/>
                </a:solidFill>
              </a:rPr>
              <a:t> – Security </a:t>
            </a:r>
            <a:r>
              <a:rPr lang="es-ES" sz="1200" dirty="0" err="1">
                <a:solidFill>
                  <a:prstClr val="white"/>
                </a:solidFill>
              </a:rPr>
              <a:t>Expert</a:t>
            </a:r>
            <a:r>
              <a:rPr lang="es-ES" sz="1200" dirty="0">
                <a:solidFill>
                  <a:prstClr val="white"/>
                </a:solidFill>
              </a:rPr>
              <a:t> </a:t>
            </a:r>
            <a:r>
              <a:rPr lang="es-ES" sz="1200" dirty="0" err="1">
                <a:solidFill>
                  <a:prstClr val="white"/>
                </a:solidFill>
              </a:rPr>
              <a:t>for</a:t>
            </a:r>
            <a:r>
              <a:rPr lang="es-ES" sz="1200" dirty="0">
                <a:solidFill>
                  <a:prstClr val="white"/>
                </a:solidFill>
              </a:rPr>
              <a:t> Bank of </a:t>
            </a:r>
            <a:r>
              <a:rPr lang="es-ES" sz="1200" dirty="0" err="1">
                <a:solidFill>
                  <a:prstClr val="white"/>
                </a:solidFill>
              </a:rPr>
              <a:t>America</a:t>
            </a:r>
            <a:r>
              <a:rPr lang="es-ES" sz="1200" dirty="0">
                <a:solidFill>
                  <a:prstClr val="white"/>
                </a:solidFill>
              </a:rPr>
              <a:t/>
            </a:r>
            <a:br>
              <a:rPr lang="es-ES" sz="1200" dirty="0">
                <a:solidFill>
                  <a:prstClr val="white"/>
                </a:solidFill>
              </a:rPr>
            </a:br>
            <a:r>
              <a:rPr lang="es-ES" sz="1200" dirty="0">
                <a:solidFill>
                  <a:prstClr val="white"/>
                </a:solidFill>
              </a:rPr>
              <a:t>                (2) CISO 2016 </a:t>
            </a:r>
            <a:r>
              <a:rPr lang="es-ES" sz="1200" dirty="0" err="1">
                <a:solidFill>
                  <a:prstClr val="white"/>
                </a:solidFill>
              </a:rPr>
              <a:t>Mindmap</a:t>
            </a:r>
            <a:endParaRPr lang="en-US" sz="1200" dirty="0" err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528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F38B066-4B32-BB43-9506-5C0F9B879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50" y="365127"/>
            <a:ext cx="8705850" cy="955674"/>
          </a:xfrm>
        </p:spPr>
        <p:txBody>
          <a:bodyPr>
            <a:normAutofit fontScale="90000"/>
          </a:bodyPr>
          <a:lstStyle/>
          <a:p>
            <a:r>
              <a:rPr lang="en-US" dirty="0"/>
              <a:t>Federation Consists of Several Fundamental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E1B2808-33D8-094F-8749-7D96FCEF4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93800"/>
            <a:ext cx="7886700" cy="4614863"/>
          </a:xfrm>
        </p:spPr>
        <p:txBody>
          <a:bodyPr/>
          <a:lstStyle/>
          <a:p>
            <a:r>
              <a:rPr lang="en-US" dirty="0"/>
              <a:t>Establishing identity within a federation</a:t>
            </a:r>
          </a:p>
          <a:p>
            <a:pPr lvl="1"/>
            <a:r>
              <a:rPr lang="en-US" dirty="0"/>
              <a:t>Associating a "home" identity with a "federation" identity</a:t>
            </a:r>
          </a:p>
          <a:p>
            <a:r>
              <a:rPr lang="en-US" dirty="0"/>
              <a:t>Discovering which services/data are available within a federation</a:t>
            </a:r>
          </a:p>
          <a:p>
            <a:r>
              <a:rPr lang="en-US" dirty="0"/>
              <a:t>Making a "remote" service/data request</a:t>
            </a:r>
          </a:p>
          <a:p>
            <a:r>
              <a:rPr lang="en-US" dirty="0"/>
              <a:t>Enabling a service/data owner to make a valid access decision based on federated identity and authorizations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EFC7203-DE5F-2644-8AEC-E50F3067F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© 2019 Open Geospatial Consortium http://www.opengeospatial.org.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5569568-6C67-E341-92F4-6B8B1189DA8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1815" y="3404393"/>
            <a:ext cx="5264785" cy="286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12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Inter-</a:t>
            </a:r>
            <a:r>
              <a:rPr lang="es-ES" dirty="0" err="1"/>
              <a:t>Federation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Copyright © 2019 Open Geospatial Consortium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8BD8CA8-DA42-484A-8C65-92CBA5C05D7E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5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85800" y="1524000"/>
            <a:ext cx="8001000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33363" indent="-233363" fontAlgn="base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FontTx/>
              <a:buChar char="•"/>
              <a:defRPr/>
            </a:pP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Users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from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both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Federations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should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be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able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to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interact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with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Service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Providers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that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do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not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reside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within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their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“home”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federation</a:t>
            </a:r>
            <a:endParaRPr lang="es-ES" sz="2000" kern="0" dirty="0">
              <a:solidFill>
                <a:srgbClr val="E7E6E6"/>
              </a:solidFill>
              <a:latin typeface="Calibri Light" panose="020F0302020204030204"/>
              <a:cs typeface="MS PGothic" charset="0"/>
            </a:endParaRPr>
          </a:p>
          <a:p>
            <a:pPr marL="233363" indent="-233363" defTabSz="457200">
              <a:spcBef>
                <a:spcPct val="20000"/>
              </a:spcBef>
              <a:buClr>
                <a:srgbClr val="092E5C"/>
              </a:buClr>
              <a:buFontTx/>
              <a:buChar char="•"/>
            </a:pPr>
            <a:endParaRPr lang="es-ES" sz="2000" kern="0" dirty="0">
              <a:solidFill>
                <a:srgbClr val="E7E6E6"/>
              </a:solidFill>
              <a:latin typeface="Calibri Light" panose="020F0302020204030204"/>
              <a:cs typeface="MS PGothic" charset="0"/>
            </a:endParaRPr>
          </a:p>
          <a:p>
            <a:pPr marL="233363" indent="-233363" defTabSz="457200">
              <a:spcBef>
                <a:spcPct val="20000"/>
              </a:spcBef>
              <a:buClr>
                <a:srgbClr val="092E5C"/>
              </a:buClr>
              <a:buFontTx/>
              <a:buChar char="•"/>
            </a:pP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Federation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Manager #1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provides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an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abstraction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API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that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FM#2 can use. FM#2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acts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as a SP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for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FM#1 (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the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service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would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be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the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whole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Federation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</a:rPr>
              <a:t>)</a:t>
            </a:r>
            <a:endParaRPr lang="es-ES" kern="0" dirty="0">
              <a:solidFill>
                <a:srgbClr val="E7E6E6"/>
              </a:solidFill>
              <a:latin typeface="Calibri Light" panose="020F0302020204030204"/>
              <a:cs typeface="MS PGothic" charset="0"/>
              <a:sym typeface="Wingdings" pitchFamily="2" charset="2"/>
            </a:endParaRPr>
          </a:p>
          <a:p>
            <a:pPr marL="233363" indent="-233363" fontAlgn="base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defRPr/>
            </a:pPr>
            <a:endParaRPr lang="es-ES" sz="2000" kern="0" dirty="0">
              <a:solidFill>
                <a:srgbClr val="E7E6E6"/>
              </a:solidFill>
              <a:ea typeface="MS PGothic" pitchFamily="34" charset="-128"/>
              <a:cs typeface="MS PGothic" charset="0"/>
              <a:sym typeface="Wingdings" pitchFamily="2" charset="2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762000" y="3657600"/>
            <a:ext cx="80010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33363" indent="-233363">
              <a:spcBef>
                <a:spcPct val="20000"/>
              </a:spcBef>
              <a:buClr>
                <a:srgbClr val="092E5C"/>
              </a:buClr>
              <a:buFontTx/>
              <a:buChar char="•"/>
              <a:defRPr/>
            </a:pPr>
            <a:endParaRPr lang="es-ES" sz="2000" kern="0" dirty="0">
              <a:solidFill>
                <a:srgbClr val="E7E6E6"/>
              </a:solidFill>
              <a:cs typeface="MS PGothic" charset="0"/>
              <a:sym typeface="Wingdings" pitchFamily="2" charset="2"/>
            </a:endParaRPr>
          </a:p>
          <a:p>
            <a:pPr marL="233363" indent="-233363">
              <a:spcBef>
                <a:spcPct val="20000"/>
              </a:spcBef>
              <a:buClr>
                <a:srgbClr val="092E5C"/>
              </a:buClr>
              <a:buFontTx/>
              <a:buChar char="•"/>
              <a:defRPr/>
            </a:pP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Tested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use cases:</a:t>
            </a:r>
          </a:p>
          <a:p>
            <a:pPr marL="690563" lvl="2" indent="-233363" defTabSz="457200">
              <a:spcBef>
                <a:spcPct val="20000"/>
              </a:spcBef>
              <a:buClr>
                <a:srgbClr val="092E5C"/>
              </a:buClr>
              <a:buFontTx/>
              <a:buChar char="•"/>
            </a:pP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Federation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Manager #2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delegates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authentication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to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FM#1 (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acting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as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external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IDP)</a:t>
            </a:r>
          </a:p>
          <a:p>
            <a:pPr marL="690563" lvl="2" indent="-233363" defTabSz="457200">
              <a:spcBef>
                <a:spcPct val="20000"/>
              </a:spcBef>
              <a:buClr>
                <a:srgbClr val="092E5C"/>
              </a:buClr>
              <a:buFontTx/>
              <a:buChar char="•"/>
            </a:pP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Federation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Manager #1 API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is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used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to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propagate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information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about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resources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on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Federation</a:t>
            </a:r>
            <a:r>
              <a:rPr lang="es-ES" sz="2000" kern="0" dirty="0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 Manager #2 </a:t>
            </a:r>
            <a:r>
              <a:rPr lang="es-ES" sz="2000" kern="0" dirty="0" err="1">
                <a:solidFill>
                  <a:srgbClr val="E7E6E6"/>
                </a:solidFill>
                <a:latin typeface="Calibri Light" panose="020F0302020204030204"/>
                <a:cs typeface="MS PGothic" charset="0"/>
                <a:sym typeface="Wingdings" pitchFamily="2" charset="2"/>
              </a:rPr>
              <a:t>side</a:t>
            </a:r>
            <a:endParaRPr lang="es-ES" sz="2000" kern="0" dirty="0">
              <a:solidFill>
                <a:srgbClr val="E7E6E6"/>
              </a:solidFill>
              <a:latin typeface="Calibri Light" panose="020F0302020204030204"/>
              <a:cs typeface="MS PGothic" charset="0"/>
              <a:sym typeface="Wingdings" pitchFamily="2" charset="2"/>
            </a:endParaRPr>
          </a:p>
          <a:p>
            <a:pPr marL="690563" lvl="1" indent="-233363" defTabSz="457200">
              <a:spcBef>
                <a:spcPct val="20000"/>
              </a:spcBef>
              <a:buClr>
                <a:srgbClr val="092E5C"/>
              </a:buClr>
              <a:buFontTx/>
              <a:buChar char="•"/>
            </a:pPr>
            <a:endParaRPr lang="es-ES" sz="2400" kern="0" dirty="0">
              <a:solidFill>
                <a:srgbClr val="E7E6E6"/>
              </a:solidFill>
              <a:cs typeface="MS PGothic" charset="0"/>
              <a:sym typeface="Wingdings" pitchFamily="2" charset="2"/>
            </a:endParaRPr>
          </a:p>
          <a:p>
            <a:pPr marL="690563" lvl="1" indent="-233363" defTabSz="457200">
              <a:spcBef>
                <a:spcPct val="20000"/>
              </a:spcBef>
              <a:buClr>
                <a:srgbClr val="092E5C"/>
              </a:buClr>
            </a:pPr>
            <a:endParaRPr lang="es-ES" sz="2000" kern="0" dirty="0">
              <a:solidFill>
                <a:srgbClr val="E7E6E6"/>
              </a:solidFill>
              <a:ea typeface="MS PGothic" pitchFamily="34" charset="-128"/>
              <a:cs typeface="MS PGothic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2684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5022D95-2C6D-644D-ADB1-BE0648AD0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47063"/>
          </a:xfrm>
        </p:spPr>
        <p:txBody>
          <a:bodyPr/>
          <a:lstStyle/>
          <a:p>
            <a:r>
              <a:rPr lang="es-ES" dirty="0" err="1"/>
              <a:t>Future</a:t>
            </a:r>
            <a:r>
              <a:rPr lang="es-ES" dirty="0"/>
              <a:t> </a:t>
            </a:r>
            <a:r>
              <a:rPr lang="es-ES" dirty="0" err="1"/>
              <a:t>Work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Federated</a:t>
            </a:r>
            <a:r>
              <a:rPr lang="es-ES" dirty="0"/>
              <a:t> </a:t>
            </a:r>
            <a:r>
              <a:rPr lang="es-ES" dirty="0" err="1"/>
              <a:t>Clouds</a:t>
            </a:r>
            <a:r>
              <a:rPr lang="es-ES" dirty="0"/>
              <a:t> Security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8E51925-265A-324D-98B6-4F2C290E7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107415"/>
            <a:ext cx="8610600" cy="4623460"/>
          </a:xfrm>
        </p:spPr>
        <p:txBody>
          <a:bodyPr/>
          <a:lstStyle/>
          <a:p>
            <a:pPr>
              <a:buNone/>
            </a:pPr>
            <a:endParaRPr lang="es-ES" dirty="0"/>
          </a:p>
          <a:p>
            <a:r>
              <a:rPr lang="es-ES" dirty="0"/>
              <a:t>Inter-</a:t>
            </a:r>
            <a:r>
              <a:rPr lang="es-ES" dirty="0" err="1"/>
              <a:t>Federation</a:t>
            </a:r>
            <a:r>
              <a:rPr lang="es-ES" dirty="0"/>
              <a:t>: </a:t>
            </a:r>
            <a:r>
              <a:rPr lang="es-ES" dirty="0" err="1"/>
              <a:t>Definition</a:t>
            </a:r>
            <a:r>
              <a:rPr lang="es-ES" dirty="0"/>
              <a:t> of a </a:t>
            </a:r>
            <a:r>
              <a:rPr lang="es-ES" dirty="0" err="1"/>
              <a:t>reference</a:t>
            </a:r>
            <a:r>
              <a:rPr lang="es-ES" dirty="0"/>
              <a:t> </a:t>
            </a:r>
            <a:r>
              <a:rPr lang="es-ES" dirty="0" err="1"/>
              <a:t>Federation</a:t>
            </a:r>
            <a:r>
              <a:rPr lang="es-ES" dirty="0"/>
              <a:t> Manager API </a:t>
            </a:r>
            <a:r>
              <a:rPr lang="es-ES" dirty="0" err="1"/>
              <a:t>covering</a:t>
            </a:r>
            <a:r>
              <a:rPr lang="es-ES" dirty="0"/>
              <a:t> </a:t>
            </a:r>
            <a:r>
              <a:rPr lang="es-ES" dirty="0" err="1"/>
              <a:t>all</a:t>
            </a:r>
            <a:r>
              <a:rPr lang="es-ES" dirty="0"/>
              <a:t> </a:t>
            </a:r>
            <a:r>
              <a:rPr lang="es-ES" dirty="0" err="1"/>
              <a:t>identified</a:t>
            </a:r>
            <a:r>
              <a:rPr lang="es-ES" dirty="0"/>
              <a:t> use cases</a:t>
            </a:r>
          </a:p>
          <a:p>
            <a:endParaRPr lang="es-ES" dirty="0"/>
          </a:p>
          <a:p>
            <a:r>
              <a:rPr lang="es-ES" dirty="0" err="1"/>
              <a:t>Policy</a:t>
            </a:r>
            <a:r>
              <a:rPr lang="es-ES" dirty="0"/>
              <a:t> </a:t>
            </a:r>
            <a:r>
              <a:rPr lang="es-ES" dirty="0" err="1"/>
              <a:t>Enforcement</a:t>
            </a:r>
            <a:r>
              <a:rPr lang="es-ES" dirty="0"/>
              <a:t>: </a:t>
            </a:r>
            <a:r>
              <a:rPr lang="es-ES" dirty="0" err="1"/>
              <a:t>Analyze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usage</a:t>
            </a:r>
            <a:r>
              <a:rPr lang="es-ES" dirty="0"/>
              <a:t> of Security </a:t>
            </a:r>
            <a:r>
              <a:rPr lang="es-ES" dirty="0" err="1"/>
              <a:t>Gateways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facilitate</a:t>
            </a:r>
            <a:r>
              <a:rPr lang="es-ES" dirty="0"/>
              <a:t> </a:t>
            </a:r>
            <a:r>
              <a:rPr lang="es-ES" dirty="0" err="1"/>
              <a:t>integration</a:t>
            </a:r>
            <a:r>
              <a:rPr lang="es-ES" dirty="0"/>
              <a:t> of OGC Web </a:t>
            </a:r>
            <a:r>
              <a:rPr lang="es-ES" dirty="0" err="1"/>
              <a:t>Services</a:t>
            </a:r>
            <a:r>
              <a:rPr lang="es-ES" dirty="0"/>
              <a:t> </a:t>
            </a:r>
            <a:r>
              <a:rPr lang="es-ES" dirty="0" err="1"/>
              <a:t>within</a:t>
            </a:r>
            <a:r>
              <a:rPr lang="es-ES" dirty="0"/>
              <a:t> </a:t>
            </a:r>
            <a:r>
              <a:rPr lang="es-ES" dirty="0" err="1"/>
              <a:t>distributed</a:t>
            </a:r>
            <a:r>
              <a:rPr lang="es-ES" dirty="0"/>
              <a:t> PDP/PEP </a:t>
            </a:r>
            <a:r>
              <a:rPr lang="es-ES" dirty="0" err="1"/>
              <a:t>authorization</a:t>
            </a:r>
            <a:r>
              <a:rPr lang="es-ES" dirty="0"/>
              <a:t> </a:t>
            </a:r>
            <a:r>
              <a:rPr lang="es-ES" dirty="0" err="1"/>
              <a:t>schemes</a:t>
            </a:r>
            <a:r>
              <a:rPr lang="es-ES" dirty="0"/>
              <a:t>.</a:t>
            </a:r>
          </a:p>
          <a:p>
            <a:pPr>
              <a:buNone/>
            </a:pPr>
            <a:endParaRPr lang="es-ES" dirty="0"/>
          </a:p>
          <a:p>
            <a:r>
              <a:rPr lang="es-ES" dirty="0" err="1"/>
              <a:t>Secure</a:t>
            </a:r>
            <a:r>
              <a:rPr lang="es-ES" dirty="0"/>
              <a:t> </a:t>
            </a:r>
            <a:r>
              <a:rPr lang="es-ES" dirty="0" err="1"/>
              <a:t>Workflows</a:t>
            </a:r>
            <a:r>
              <a:rPr lang="es-ES" dirty="0"/>
              <a:t>: </a:t>
            </a:r>
            <a:r>
              <a:rPr lang="es-ES" dirty="0" err="1"/>
              <a:t>extending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 Testbed-15 and Testbed-14 </a:t>
            </a:r>
            <a:r>
              <a:rPr lang="es-ES" dirty="0" err="1"/>
              <a:t>efforts</a:t>
            </a:r>
            <a:endParaRPr lang="es-ES" dirty="0"/>
          </a:p>
          <a:p>
            <a:pPr>
              <a:buNone/>
            </a:pPr>
            <a:endParaRPr lang="es-ES" dirty="0"/>
          </a:p>
          <a:p>
            <a:r>
              <a:rPr lang="es-ES" dirty="0" err="1"/>
              <a:t>Accounting</a:t>
            </a:r>
            <a:r>
              <a:rPr lang="es-ES" dirty="0"/>
              <a:t> and </a:t>
            </a:r>
            <a:r>
              <a:rPr lang="es-ES" dirty="0" err="1"/>
              <a:t>Billing</a:t>
            </a:r>
            <a:r>
              <a:rPr lang="es-ES" dirty="0"/>
              <a:t> </a:t>
            </a:r>
            <a:r>
              <a:rPr lang="es-ES" dirty="0" err="1"/>
              <a:t>capabilities</a:t>
            </a:r>
            <a:r>
              <a:rPr lang="es-ES" dirty="0"/>
              <a:t> in Inter-</a:t>
            </a:r>
            <a:r>
              <a:rPr lang="es-ES" dirty="0" err="1"/>
              <a:t>Federation</a:t>
            </a:r>
            <a:r>
              <a:rPr lang="es-ES" dirty="0"/>
              <a:t> </a:t>
            </a:r>
            <a:r>
              <a:rPr lang="es-ES" dirty="0" err="1"/>
              <a:t>scenarios</a:t>
            </a:r>
            <a:endParaRPr lang="es-E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63B1904-EEF6-6F42-81EA-62DAEF2E30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Copyright © 2019 Open Geospatial Consortium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E6756B7-B808-2147-85E5-7799B30874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8BD8CA8-DA42-484A-8C65-92CBA5C05D7E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>
                <a:defRPr/>
              </a:pPr>
              <a:t>6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91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FEFC470F-C866-C94F-98CB-6005FDD4A3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0221" y="2633343"/>
            <a:ext cx="4789032" cy="37230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240F5C-7BF6-8B40-AF9A-E045EB968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3348990" cy="1903092"/>
          </a:xfrm>
        </p:spPr>
        <p:txBody>
          <a:bodyPr>
            <a:normAutofit/>
          </a:bodyPr>
          <a:lstStyle/>
          <a:p>
            <a:r>
              <a:rPr lang="en-US" dirty="0"/>
              <a:t>2 Totally different</a:t>
            </a:r>
            <a:br>
              <a:rPr lang="en-US" dirty="0"/>
            </a:br>
            <a:r>
              <a:rPr lang="en-US" dirty="0"/>
              <a:t>Approaches</a:t>
            </a:r>
            <a:br>
              <a:rPr lang="en-US" dirty="0"/>
            </a:br>
            <a:r>
              <a:rPr lang="en-US" dirty="0"/>
              <a:t>to Federation</a:t>
            </a:r>
            <a:br>
              <a:rPr lang="en-US" dirty="0"/>
            </a:br>
            <a:r>
              <a:rPr lang="en-US" dirty="0"/>
              <a:t>Management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814ACEFB-2FC0-564C-B21A-88F232FE5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977640" y="276604"/>
            <a:ext cx="4789032" cy="2828169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CADAAED-2630-AF4E-8165-F797F3ED8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white">
                    <a:tint val="75000"/>
                  </a:prstClr>
                </a:solidFill>
              </a:rPr>
              <a:t>© 2019 Open Geospatial Consortium http://www.opengeospatial.org.</a:t>
            </a:r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BB144DED-A8CA-9543-92EB-57F79E2A67A8}"/>
              </a:ext>
            </a:extLst>
          </p:cNvPr>
          <p:cNvSpPr txBox="1">
            <a:spLocks/>
          </p:cNvSpPr>
          <p:nvPr/>
        </p:nvSpPr>
        <p:spPr>
          <a:xfrm>
            <a:off x="5049253" y="3624324"/>
            <a:ext cx="3834526" cy="19030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>
                <a:solidFill>
                  <a:prstClr val="white"/>
                </a:solidFill>
              </a:rPr>
              <a:t>One is fully distributed</a:t>
            </a:r>
          </a:p>
          <a:p>
            <a:pPr algn="r"/>
            <a:r>
              <a:rPr lang="en-US" dirty="0">
                <a:solidFill>
                  <a:prstClr val="white"/>
                </a:solidFill>
              </a:rPr>
              <a:t>the other is fully centralized </a:t>
            </a:r>
          </a:p>
        </p:txBody>
      </p:sp>
    </p:spTree>
    <p:extLst>
      <p:ext uri="{BB962C8B-B14F-4D97-AF65-F5344CB8AC3E}">
        <p14:creationId xmlns:p14="http://schemas.microsoft.com/office/powerpoint/2010/main" val="2780289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b2aa8c3f7_0_183"/>
          <p:cNvSpPr txBox="1">
            <a:spLocks noGrp="1"/>
          </p:cNvSpPr>
          <p:nvPr>
            <p:ph type="title"/>
          </p:nvPr>
        </p:nvSpPr>
        <p:spPr>
          <a:xfrm>
            <a:off x="231775" y="136525"/>
            <a:ext cx="8683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Scale Data Center Environment</a:t>
            </a:r>
            <a:endParaRPr/>
          </a:p>
        </p:txBody>
      </p:sp>
      <p:sp>
        <p:nvSpPr>
          <p:cNvPr id="117" name="Google Shape;117;g6b2aa8c3f7_0_183"/>
          <p:cNvSpPr txBox="1">
            <a:spLocks noGrp="1"/>
          </p:cNvSpPr>
          <p:nvPr>
            <p:ph type="body" idx="1"/>
          </p:nvPr>
        </p:nvSpPr>
        <p:spPr>
          <a:xfrm>
            <a:off x="346075" y="1279525"/>
            <a:ext cx="8458200" cy="48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3362" lvl="0" indent="-2333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DC/OS is deployed on a private cloud cluster</a:t>
            </a:r>
            <a:endParaRPr dirty="0"/>
          </a:p>
          <a:p>
            <a:pPr marL="233362" lvl="0" indent="-2333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SCALE data center deployed on DC/OS</a:t>
            </a:r>
            <a:endParaRPr dirty="0"/>
          </a:p>
          <a:p>
            <a:pPr marL="233362" lvl="0" indent="-2333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Distributed storage by S3 or NFS</a:t>
            </a:r>
            <a:endParaRPr dirty="0"/>
          </a:p>
          <a:p>
            <a:pPr marL="233362" lvl="0" indent="-2333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Processing tasks (jobs) implemented </a:t>
            </a:r>
            <a:br>
              <a:rPr lang="en-US" dirty="0"/>
            </a:br>
            <a:r>
              <a:rPr lang="en-US" dirty="0"/>
              <a:t>as docker containers</a:t>
            </a:r>
            <a:endParaRPr dirty="0"/>
          </a:p>
          <a:p>
            <a:pPr marL="569912" lvl="1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dirty="0"/>
              <a:t>SEED is a specification of a manifest </a:t>
            </a:r>
            <a:br>
              <a:rPr lang="en-US" dirty="0"/>
            </a:br>
            <a:r>
              <a:rPr lang="en-US" dirty="0"/>
              <a:t>format for </a:t>
            </a:r>
            <a:r>
              <a:rPr lang="en-US" dirty="0" err="1"/>
              <a:t>dockerized</a:t>
            </a:r>
            <a:r>
              <a:rPr lang="en-US" dirty="0"/>
              <a:t> algorithms</a:t>
            </a:r>
            <a:endParaRPr dirty="0"/>
          </a:p>
          <a:p>
            <a:pPr marL="233362" lvl="0" indent="-2333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Tasks are chained together into recipes</a:t>
            </a:r>
            <a:endParaRPr dirty="0"/>
          </a:p>
          <a:p>
            <a:pPr marL="569912" lvl="1" indent="-260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dirty="0"/>
              <a:t>Allows combination of algorithms written in different languages as long as they can run in docker</a:t>
            </a:r>
            <a:endParaRPr dirty="0"/>
          </a:p>
          <a:p>
            <a:pPr marL="233362" lvl="0" indent="-2333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endParaRPr dirty="0"/>
          </a:p>
          <a:p>
            <a:pPr marL="233362" lvl="0" indent="-1952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233362" lvl="0" indent="-1952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233362" lvl="0" indent="-1952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233362" lvl="0" indent="-1952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233362" lvl="0" indent="-1952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233362" lvl="0" indent="-1952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233362" lvl="0" indent="-809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r>
              <a:rPr lang="en-US" dirty="0"/>
              <a:t>		http://</a:t>
            </a:r>
            <a:r>
              <a:rPr lang="en-US" dirty="0" err="1"/>
              <a:t>ngageoint.github.io</a:t>
            </a:r>
            <a:r>
              <a:rPr lang="en-US" dirty="0"/>
              <a:t>/scale/</a:t>
            </a:r>
            <a:endParaRPr dirty="0"/>
          </a:p>
          <a:p>
            <a:pPr marL="233362" lvl="0" indent="-809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None/>
            </a:pPr>
            <a:endParaRPr dirty="0"/>
          </a:p>
          <a:p>
            <a:pPr marL="233362" lvl="0" indent="-2333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dirty="0"/>
              <a:t>Docker provides algorithm </a:t>
            </a:r>
            <a:br>
              <a:rPr lang="en-US" dirty="0"/>
            </a:br>
            <a:r>
              <a:rPr lang="en-US" dirty="0"/>
              <a:t>containerization </a:t>
            </a:r>
            <a:br>
              <a:rPr lang="en-US" dirty="0"/>
            </a:br>
            <a:endParaRPr dirty="0"/>
          </a:p>
          <a:p>
            <a:pPr marL="233362" lvl="0" indent="-23336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dirty="0"/>
              <a:t>Apache Mesos enables </a:t>
            </a:r>
            <a:br>
              <a:rPr lang="en-US" dirty="0"/>
            </a:br>
            <a:r>
              <a:rPr lang="en-US" dirty="0"/>
              <a:t>optimum resource </a:t>
            </a:r>
            <a:br>
              <a:rPr lang="en-US" dirty="0"/>
            </a:br>
            <a:r>
              <a:rPr lang="en-US" dirty="0"/>
              <a:t>utilization.</a:t>
            </a:r>
            <a:endParaRPr dirty="0"/>
          </a:p>
          <a:p>
            <a:pPr marL="233362" lvl="0" indent="-80962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400"/>
              <a:buFont typeface="Arial"/>
              <a:buNone/>
            </a:pPr>
            <a:endParaRPr dirty="0"/>
          </a:p>
        </p:txBody>
      </p:sp>
      <p:sp>
        <p:nvSpPr>
          <p:cNvPr id="118" name="Google Shape;118;g6b2aa8c3f7_0_183"/>
          <p:cNvSpPr txBox="1">
            <a:spLocks noGrp="1"/>
          </p:cNvSpPr>
          <p:nvPr>
            <p:ph type="ftr" idx="11"/>
          </p:nvPr>
        </p:nvSpPr>
        <p:spPr>
          <a:xfrm>
            <a:off x="2973388" y="6553200"/>
            <a:ext cx="32004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Copyright © 2019 Open Geospatial Consortium</a:t>
            </a:r>
            <a:endParaRPr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119" name="Google Shape;119;g6b2aa8c3f7_0_183"/>
          <p:cNvSpPr txBox="1">
            <a:spLocks noGrp="1"/>
          </p:cNvSpPr>
          <p:nvPr>
            <p:ph type="sldNum" idx="12"/>
          </p:nvPr>
        </p:nvSpPr>
        <p:spPr>
          <a:xfrm>
            <a:off x="6896100" y="6553200"/>
            <a:ext cx="1905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fld id="{00000000-1234-1234-1234-123412341234}" type="slidenum">
              <a:rPr lang="en-US">
                <a:solidFill>
                  <a:prstClr val="white">
                    <a:tint val="75000"/>
                  </a:prstClr>
                </a:solidFill>
              </a:rPr>
              <a:pPr/>
              <a:t>8</a:t>
            </a:fld>
            <a:endParaRPr>
              <a:solidFill>
                <a:prstClr val="white">
                  <a:tint val="75000"/>
                </a:prstClr>
              </a:solidFill>
            </a:endParaRPr>
          </a:p>
        </p:txBody>
      </p:sp>
      <p:grpSp>
        <p:nvGrpSpPr>
          <p:cNvPr id="120" name="Google Shape;120;g6b2aa8c3f7_0_183"/>
          <p:cNvGrpSpPr/>
          <p:nvPr/>
        </p:nvGrpSpPr>
        <p:grpSpPr>
          <a:xfrm>
            <a:off x="5959800" y="1736734"/>
            <a:ext cx="3073077" cy="2939699"/>
            <a:chOff x="5567850" y="3231034"/>
            <a:chExt cx="3073077" cy="2939699"/>
          </a:xfrm>
        </p:grpSpPr>
        <p:sp>
          <p:nvSpPr>
            <p:cNvPr id="121" name="Google Shape;121;g6b2aa8c3f7_0_183"/>
            <p:cNvSpPr/>
            <p:nvPr/>
          </p:nvSpPr>
          <p:spPr>
            <a:xfrm>
              <a:off x="5575524" y="5691333"/>
              <a:ext cx="3057600" cy="479400"/>
            </a:xfrm>
            <a:prstGeom prst="rect">
              <a:avLst/>
            </a:prstGeom>
            <a:solidFill>
              <a:srgbClr val="AC4DC3"/>
            </a:solidFill>
            <a:ln w="15875" cap="rnd" cmpd="sng">
              <a:solidFill>
                <a:srgbClr val="7D38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457200"/>
              <a:r>
                <a:rPr lang="en-US">
                  <a:solidFill>
                    <a:srgbClr val="FFFFFF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Cloud VMs/Machines</a:t>
              </a:r>
              <a:endParaRPr>
                <a:solidFill>
                  <a:prstClr val="white"/>
                </a:solidFill>
              </a:endParaRPr>
            </a:p>
          </p:txBody>
        </p:sp>
        <p:sp>
          <p:nvSpPr>
            <p:cNvPr id="122" name="Google Shape;122;g6b2aa8c3f7_0_183"/>
            <p:cNvSpPr/>
            <p:nvPr/>
          </p:nvSpPr>
          <p:spPr>
            <a:xfrm>
              <a:off x="5721877" y="5114264"/>
              <a:ext cx="2772600" cy="479400"/>
            </a:xfrm>
            <a:prstGeom prst="rect">
              <a:avLst/>
            </a:prstGeom>
            <a:solidFill>
              <a:srgbClr val="AC4DC3"/>
            </a:solidFill>
            <a:ln w="15875" cap="rnd" cmpd="sng">
              <a:solidFill>
                <a:srgbClr val="7D38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457200"/>
              <a:r>
                <a:rPr lang="en-US">
                  <a:solidFill>
                    <a:srgbClr val="FFFFFF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DC/OS Cluster</a:t>
              </a:r>
              <a:endParaRPr>
                <a:solidFill>
                  <a:prstClr val="white"/>
                </a:solidFill>
              </a:endParaRPr>
            </a:p>
          </p:txBody>
        </p:sp>
        <p:sp>
          <p:nvSpPr>
            <p:cNvPr id="123" name="Google Shape;123;g6b2aa8c3f7_0_183"/>
            <p:cNvSpPr/>
            <p:nvPr/>
          </p:nvSpPr>
          <p:spPr>
            <a:xfrm>
              <a:off x="5841559" y="4474243"/>
              <a:ext cx="2525700" cy="479400"/>
            </a:xfrm>
            <a:prstGeom prst="rect">
              <a:avLst/>
            </a:prstGeom>
            <a:solidFill>
              <a:srgbClr val="AC4DC3"/>
            </a:solidFill>
            <a:ln w="15875" cap="rnd" cmpd="sng">
              <a:solidFill>
                <a:srgbClr val="7D38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457200"/>
              <a:r>
                <a:rPr lang="en-US">
                  <a:solidFill>
                    <a:srgbClr val="FFFFFF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SCALE</a:t>
              </a:r>
              <a:endParaRPr>
                <a:solidFill>
                  <a:prstClr val="white"/>
                </a:solidFill>
              </a:endParaRPr>
            </a:p>
          </p:txBody>
        </p:sp>
        <p:sp>
          <p:nvSpPr>
            <p:cNvPr id="124" name="Google Shape;124;g6b2aa8c3f7_0_183"/>
            <p:cNvSpPr/>
            <p:nvPr/>
          </p:nvSpPr>
          <p:spPr>
            <a:xfrm>
              <a:off x="5965076" y="3842607"/>
              <a:ext cx="2278500" cy="479400"/>
            </a:xfrm>
            <a:prstGeom prst="rect">
              <a:avLst/>
            </a:prstGeom>
            <a:solidFill>
              <a:srgbClr val="AC4DC3"/>
            </a:solidFill>
            <a:ln w="15875" cap="rnd" cmpd="sng">
              <a:solidFill>
                <a:srgbClr val="7D38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457200"/>
              <a:r>
                <a:rPr lang="en-US">
                  <a:solidFill>
                    <a:srgbClr val="FFFFFF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Docker</a:t>
              </a:r>
              <a:endParaRPr>
                <a:solidFill>
                  <a:prstClr val="white"/>
                </a:solidFill>
              </a:endParaRPr>
            </a:p>
          </p:txBody>
        </p:sp>
        <p:sp>
          <p:nvSpPr>
            <p:cNvPr id="125" name="Google Shape;125;g6b2aa8c3f7_0_183"/>
            <p:cNvSpPr/>
            <p:nvPr/>
          </p:nvSpPr>
          <p:spPr>
            <a:xfrm>
              <a:off x="6086756" y="3231098"/>
              <a:ext cx="2035200" cy="479400"/>
            </a:xfrm>
            <a:prstGeom prst="rect">
              <a:avLst/>
            </a:prstGeom>
            <a:solidFill>
              <a:srgbClr val="AC4DC3"/>
            </a:solidFill>
            <a:ln w="15875" cap="rnd" cmpd="sng">
              <a:solidFill>
                <a:srgbClr val="7D388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457200"/>
              <a:r>
                <a:rPr lang="en-US">
                  <a:solidFill>
                    <a:srgbClr val="FFFFFF"/>
                  </a:solidFill>
                  <a:latin typeface="Libre Franklin"/>
                  <a:ea typeface="Libre Franklin"/>
                  <a:cs typeface="Libre Franklin"/>
                  <a:sym typeface="Libre Franklin"/>
                </a:rPr>
                <a:t>Algorithms</a:t>
              </a:r>
              <a:endParaRPr>
                <a:solidFill>
                  <a:prstClr val="white"/>
                </a:solidFill>
              </a:endParaRPr>
            </a:p>
          </p:txBody>
        </p:sp>
        <p:cxnSp>
          <p:nvCxnSpPr>
            <p:cNvPr id="126" name="Google Shape;126;g6b2aa8c3f7_0_183"/>
            <p:cNvCxnSpPr/>
            <p:nvPr/>
          </p:nvCxnSpPr>
          <p:spPr>
            <a:xfrm rot="10800000" flipH="1">
              <a:off x="5567850" y="3246333"/>
              <a:ext cx="519000" cy="2445000"/>
            </a:xfrm>
            <a:prstGeom prst="straightConnector1">
              <a:avLst/>
            </a:prstGeom>
            <a:noFill/>
            <a:ln w="9525" cap="rnd" cmpd="sng">
              <a:solidFill>
                <a:srgbClr val="A349B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7" name="Google Shape;127;g6b2aa8c3f7_0_183"/>
            <p:cNvCxnSpPr/>
            <p:nvPr/>
          </p:nvCxnSpPr>
          <p:spPr>
            <a:xfrm rot="10800000">
              <a:off x="8121927" y="3231034"/>
              <a:ext cx="519000" cy="2460300"/>
            </a:xfrm>
            <a:prstGeom prst="straightConnector1">
              <a:avLst/>
            </a:prstGeom>
            <a:noFill/>
            <a:ln w="9525" cap="rnd" cmpd="sng">
              <a:solidFill>
                <a:srgbClr val="A349B9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354563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b2aa8c3f7_0_259"/>
          <p:cNvSpPr txBox="1">
            <a:spLocks noGrp="1"/>
          </p:cNvSpPr>
          <p:nvPr>
            <p:ph type="title"/>
          </p:nvPr>
        </p:nvSpPr>
        <p:spPr>
          <a:xfrm>
            <a:off x="231775" y="136525"/>
            <a:ext cx="8683500" cy="685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Algorithm Definition in SCALE</a:t>
            </a:r>
            <a:endParaRPr/>
          </a:p>
        </p:txBody>
      </p:sp>
      <p:grpSp>
        <p:nvGrpSpPr>
          <p:cNvPr id="186" name="Google Shape;186;g6b2aa8c3f7_0_259"/>
          <p:cNvGrpSpPr/>
          <p:nvPr/>
        </p:nvGrpSpPr>
        <p:grpSpPr>
          <a:xfrm>
            <a:off x="541929" y="1639857"/>
            <a:ext cx="8060131" cy="4340428"/>
            <a:chOff x="20" y="10"/>
            <a:chExt cx="12192000" cy="6858000"/>
          </a:xfrm>
        </p:grpSpPr>
        <p:pic>
          <p:nvPicPr>
            <p:cNvPr id="187" name="Google Shape;187;g6b2aa8c3f7_0_259"/>
            <p:cNvPicPr preferRelativeResize="0"/>
            <p:nvPr/>
          </p:nvPicPr>
          <p:blipFill rotWithShape="1">
            <a:blip r:embed="rId3" cstate="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0" y="10"/>
              <a:ext cx="12192000" cy="6858000"/>
            </a:xfrm>
            <a:prstGeom prst="rect">
              <a:avLst/>
            </a:prstGeom>
            <a:noFill/>
            <a:ln>
              <a:noFill/>
            </a:ln>
            <a:effectLst>
              <a:outerShdw blurRad="25400">
                <a:srgbClr val="000000">
                  <a:alpha val="45880"/>
                </a:srgbClr>
              </a:outerShdw>
            </a:effectLst>
          </p:spPr>
        </p:pic>
        <p:sp>
          <p:nvSpPr>
            <p:cNvPr id="188" name="Google Shape;188;g6b2aa8c3f7_0_259"/>
            <p:cNvSpPr/>
            <p:nvPr/>
          </p:nvSpPr>
          <p:spPr>
            <a:xfrm>
              <a:off x="5498700" y="2509957"/>
              <a:ext cx="2952000" cy="1914600"/>
            </a:xfrm>
            <a:prstGeom prst="ellipse">
              <a:avLst/>
            </a:prstGeom>
            <a:noFill/>
            <a:ln w="5080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defTabSz="457200"/>
              <a:endParaRPr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207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885</Words>
  <Application>Microsoft Office PowerPoint</Application>
  <PresentationFormat>On-screen Show (4:3)</PresentationFormat>
  <Paragraphs>125</Paragraphs>
  <Slides>11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2_Office Theme</vt:lpstr>
      <vt:lpstr>PowerPoint Presentation</vt:lpstr>
      <vt:lpstr>FCA in 3 Parts</vt:lpstr>
      <vt:lpstr>A CyberSecurity Mindmap</vt:lpstr>
      <vt:lpstr>Federation Consists of Several Fundamental Operations</vt:lpstr>
      <vt:lpstr>Inter-Federation</vt:lpstr>
      <vt:lpstr>Future Work on Federated Clouds Security</vt:lpstr>
      <vt:lpstr>2 Totally different Approaches to Federation Management</vt:lpstr>
      <vt:lpstr>Scale Data Center Environment</vt:lpstr>
      <vt:lpstr>Algorithm Definition in SCALE</vt:lpstr>
      <vt:lpstr>WPS REST facade for SCALE Datacenter</vt:lpstr>
      <vt:lpstr>Recommendations and Future Work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 Reed</dc:creator>
  <cp:lastModifiedBy>Carl Reed</cp:lastModifiedBy>
  <cp:revision>1</cp:revision>
  <dcterms:created xsi:type="dcterms:W3CDTF">2020-01-22T19:43:11Z</dcterms:created>
  <dcterms:modified xsi:type="dcterms:W3CDTF">2020-01-22T19:44:12Z</dcterms:modified>
</cp:coreProperties>
</file>

<file path=docProps/thumbnail.jpeg>
</file>